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Arimo" panose="020B0604020202020204" pitchFamily="34" charset="0"/>
      <p:regular r:id="rId7"/>
    </p:embeddedFont>
    <p:embeddedFont>
      <p:font typeface="Arimo Bold" panose="020B0704020202020204" pitchFamily="34" charset="0"/>
      <p:regular r:id="rId8"/>
    </p:embeddedFont>
    <p:embeddedFont>
      <p:font typeface="Arimo Bold Italics" panose="020B0704020202090204" pitchFamily="34" charset="0"/>
      <p:regular r:id="rId9"/>
    </p:embeddedFont>
    <p:embeddedFont>
      <p:font typeface="Arimo Italics" panose="020B0604020202090204" pitchFamily="34" charset="0"/>
      <p:regular r:id="rId10"/>
    </p:embeddedFont>
    <p:embeddedFont>
      <p:font typeface="Lilita One" panose="02000000000000000000" pitchFamily="2" charset="0"/>
      <p:regular r:id="rId11"/>
    </p:embeddedFont>
    <p:embeddedFont>
      <p:font typeface="PT Sans" panose="020B0503020203020204" pitchFamily="34" charset="0"/>
      <p:regular r:id="rId12"/>
    </p:embeddedFont>
    <p:embeddedFont>
      <p:font typeface="PT Sans Bold" panose="020B0703020203020204" pitchFamily="34" charset="0"/>
      <p:regular r:id="rId13"/>
    </p:embeddedFont>
    <p:embeddedFont>
      <p:font typeface="PT Sans Bold Italics" panose="020B0703020203090204" pitchFamily="34" charset="0"/>
      <p:regular r:id="rId14"/>
    </p:embeddedFont>
    <p:embeddedFont>
      <p:font typeface="PT Sans Italics" panose="020B0503020203090204" pitchFamily="3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 /><Relationship Id="rId13" Type="http://schemas.openxmlformats.org/officeDocument/2006/relationships/font" Target="fonts/font7.fntdata" /><Relationship Id="rId18"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font" Target="fonts/font1.fntdata" /><Relationship Id="rId12" Type="http://schemas.openxmlformats.org/officeDocument/2006/relationships/font" Target="fonts/font6.fntdata" /><Relationship Id="rId17"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font" Target="fonts/font5.fntdata" /><Relationship Id="rId5" Type="http://schemas.openxmlformats.org/officeDocument/2006/relationships/slide" Target="slides/slide4.xml" /><Relationship Id="rId15" Type="http://schemas.openxmlformats.org/officeDocument/2006/relationships/font" Target="fonts/font9.fntdata" /><Relationship Id="rId10" Type="http://schemas.openxmlformats.org/officeDocument/2006/relationships/font" Target="fonts/font4.fntdata" /><Relationship Id="rId19" Type="http://schemas.openxmlformats.org/officeDocument/2006/relationships/tableStyles" Target="tableStyles.xml" /><Relationship Id="rId4" Type="http://schemas.openxmlformats.org/officeDocument/2006/relationships/slide" Target="slides/slide3.xml" /><Relationship Id="rId9" Type="http://schemas.openxmlformats.org/officeDocument/2006/relationships/font" Target="fonts/font3.fntdata" /><Relationship Id="rId14" Type="http://schemas.openxmlformats.org/officeDocument/2006/relationships/font" Target="fonts/font8.fntdata" /></Relationships>
</file>

<file path=ppt/media/image1.jpeg>
</file>

<file path=ppt/media/image2.png>
</file>

<file path=ppt/media/image3.svg>
</file>

<file path=ppt/media/image4.png>
</file>

<file path=ppt/media/image5.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3" Type="http://schemas.openxmlformats.org/officeDocument/2006/relationships/image" Target="../media/image5.svg" /><Relationship Id="rId2" Type="http://schemas.openxmlformats.org/officeDocument/2006/relationships/image" Target="../media/image4.pn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3" Type="http://schemas.openxmlformats.org/officeDocument/2006/relationships/image" Target="../media/image5.svg" /><Relationship Id="rId2" Type="http://schemas.openxmlformats.org/officeDocument/2006/relationships/image" Target="../media/image4.pn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image" Target="../media/image5.svg" /><Relationship Id="rId2" Type="http://schemas.openxmlformats.org/officeDocument/2006/relationships/image" Target="../media/image4.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666"/>
            </a:stretch>
          </a:blipFill>
        </p:spPr>
      </p:sp>
      <p:sp>
        <p:nvSpPr>
          <p:cNvPr id="3" name="TextBox 3"/>
          <p:cNvSpPr txBox="1"/>
          <p:nvPr/>
        </p:nvSpPr>
        <p:spPr>
          <a:xfrm>
            <a:off x="9144000" y="2880543"/>
            <a:ext cx="8052382" cy="3560472"/>
          </a:xfrm>
          <a:prstGeom prst="rect">
            <a:avLst/>
          </a:prstGeom>
        </p:spPr>
        <p:txBody>
          <a:bodyPr lIns="0" tIns="0" rIns="0" bIns="0" rtlCol="0" anchor="t">
            <a:spAutoFit/>
          </a:bodyPr>
          <a:lstStyle/>
          <a:p>
            <a:pPr algn="r">
              <a:lnSpc>
                <a:spcPts val="9294"/>
              </a:lnSpc>
            </a:pPr>
            <a:r>
              <a:rPr lang="en-US" sz="8298">
                <a:solidFill>
                  <a:srgbClr val="FFFFFF"/>
                </a:solidFill>
                <a:latin typeface="Lilita One"/>
              </a:rPr>
              <a:t>MEDIA AND INFORMATION LANGUAGES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248634" y="-2501232"/>
            <a:ext cx="8554669" cy="5412772"/>
          </a:xfrm>
          <a:custGeom>
            <a:avLst/>
            <a:gdLst/>
            <a:ahLst/>
            <a:cxnLst/>
            <a:rect l="l" t="t" r="r" b="b"/>
            <a:pathLst>
              <a:path w="8554669" h="5412772">
                <a:moveTo>
                  <a:pt x="0" y="0"/>
                </a:moveTo>
                <a:lnTo>
                  <a:pt x="8554668" y="0"/>
                </a:lnTo>
                <a:lnTo>
                  <a:pt x="8554668" y="5412772"/>
                </a:lnTo>
                <a:lnTo>
                  <a:pt x="0" y="54127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471854" y="421879"/>
            <a:ext cx="7977433" cy="9585998"/>
            <a:chOff x="0" y="0"/>
            <a:chExt cx="10636577" cy="12781331"/>
          </a:xfrm>
        </p:grpSpPr>
        <p:sp>
          <p:nvSpPr>
            <p:cNvPr id="4" name="TextBox 4"/>
            <p:cNvSpPr txBox="1"/>
            <p:nvPr/>
          </p:nvSpPr>
          <p:spPr>
            <a:xfrm>
              <a:off x="0" y="38100"/>
              <a:ext cx="8795873" cy="1173461"/>
            </a:xfrm>
            <a:prstGeom prst="rect">
              <a:avLst/>
            </a:prstGeom>
          </p:spPr>
          <p:txBody>
            <a:bodyPr lIns="0" tIns="0" rIns="0" bIns="0" rtlCol="0" anchor="t">
              <a:spAutoFit/>
            </a:bodyPr>
            <a:lstStyle/>
            <a:p>
              <a:pPr>
                <a:lnSpc>
                  <a:spcPts val="6718"/>
                </a:lnSpc>
              </a:pPr>
              <a:r>
                <a:rPr lang="en-US" sz="5998">
                  <a:solidFill>
                    <a:srgbClr val="000000"/>
                  </a:solidFill>
                  <a:latin typeface="Lilita One"/>
                </a:rPr>
                <a:t>MEDIA LANGUAGES</a:t>
              </a:r>
            </a:p>
          </p:txBody>
        </p:sp>
        <p:sp>
          <p:nvSpPr>
            <p:cNvPr id="5" name="TextBox 5"/>
            <p:cNvSpPr txBox="1"/>
            <p:nvPr/>
          </p:nvSpPr>
          <p:spPr>
            <a:xfrm>
              <a:off x="0" y="1267134"/>
              <a:ext cx="10636577" cy="11514197"/>
            </a:xfrm>
            <a:prstGeom prst="rect">
              <a:avLst/>
            </a:prstGeom>
          </p:spPr>
          <p:txBody>
            <a:bodyPr lIns="0" tIns="0" rIns="0" bIns="0" rtlCol="0" anchor="t">
              <a:spAutoFit/>
            </a:bodyPr>
            <a:lstStyle/>
            <a:p>
              <a:pPr>
                <a:lnSpc>
                  <a:spcPts val="4919"/>
                </a:lnSpc>
              </a:pPr>
              <a:r>
                <a:rPr lang="en-US" sz="3513">
                  <a:solidFill>
                    <a:srgbClr val="000000"/>
                  </a:solidFill>
                  <a:latin typeface="PT Sans"/>
                </a:rPr>
                <a:t>Codes, conventions, formats, symbols, and narrative structures that indicate the meaning of media messages to an audience. It is the way in which a text is constructed </a:t>
              </a:r>
              <a:r>
                <a:rPr lang="en-US" sz="3513">
                  <a:solidFill>
                    <a:srgbClr val="000000"/>
                  </a:solidFill>
                  <a:latin typeface="PT Sans Bold"/>
                </a:rPr>
                <a:t>to create meaning for a reader or viewer.</a:t>
              </a:r>
              <a:r>
                <a:rPr lang="en-US" sz="3513">
                  <a:solidFill>
                    <a:srgbClr val="000000"/>
                  </a:solidFill>
                  <a:latin typeface="PT Sans"/>
                </a:rPr>
                <a:t>  Media  codes  and  conventions  are  like  the  building  blocks  of  all  the  media  around  us.  </a:t>
              </a:r>
              <a:r>
                <a:rPr lang="en-US" sz="3513">
                  <a:solidFill>
                    <a:srgbClr val="000000"/>
                  </a:solidFill>
                  <a:latin typeface="PT Sans Bold"/>
                </a:rPr>
                <a:t>Media</a:t>
              </a:r>
              <a:r>
                <a:rPr lang="en-US" sz="3513">
                  <a:solidFill>
                    <a:srgbClr val="000000"/>
                  </a:solidFill>
                  <a:latin typeface="PT Sans"/>
                </a:rPr>
                <a:t> </a:t>
              </a:r>
              <a:r>
                <a:rPr lang="en-US" sz="3513">
                  <a:solidFill>
                    <a:srgbClr val="000000"/>
                  </a:solidFill>
                  <a:latin typeface="PT Sans Bold"/>
                </a:rPr>
                <a:t>codes </a:t>
              </a:r>
              <a:r>
                <a:rPr lang="en-US" sz="3513">
                  <a:solidFill>
                    <a:srgbClr val="000000"/>
                  </a:solidFill>
                  <a:latin typeface="PT Sans"/>
                </a:rPr>
                <a:t>generally have an </a:t>
              </a:r>
              <a:r>
                <a:rPr lang="en-US" sz="3513">
                  <a:solidFill>
                    <a:srgbClr val="000000"/>
                  </a:solidFill>
                  <a:latin typeface="PT Sans Bold"/>
                </a:rPr>
                <a:t>agreed  meaning, or connotation,</a:t>
              </a:r>
              <a:r>
                <a:rPr lang="en-US" sz="3513">
                  <a:solidFill>
                    <a:srgbClr val="000000"/>
                  </a:solidFill>
                  <a:latin typeface="PT Sans"/>
                </a:rPr>
                <a:t> to their  audience. There are three types of media  codes: </a:t>
              </a:r>
              <a:r>
                <a:rPr lang="en-US" sz="3513">
                  <a:solidFill>
                    <a:srgbClr val="000000"/>
                  </a:solidFill>
                  <a:latin typeface="PT Sans Bold"/>
                </a:rPr>
                <a:t>symbolic codes, technical codes, and written codes.</a:t>
              </a:r>
            </a:p>
            <a:p>
              <a:pPr>
                <a:lnSpc>
                  <a:spcPts val="4919"/>
                </a:lnSpc>
              </a:pPr>
              <a:endParaRPr lang="en-US" sz="3513">
                <a:solidFill>
                  <a:srgbClr val="000000"/>
                </a:solidFill>
                <a:latin typeface="PT Sans Bold"/>
              </a:endParaRPr>
            </a:p>
          </p:txBody>
        </p:sp>
      </p:grpSp>
      <p:grpSp>
        <p:nvGrpSpPr>
          <p:cNvPr id="6" name="Group 6"/>
          <p:cNvGrpSpPr/>
          <p:nvPr/>
        </p:nvGrpSpPr>
        <p:grpSpPr>
          <a:xfrm>
            <a:off x="11516111" y="4173119"/>
            <a:ext cx="6312235" cy="970381"/>
            <a:chOff x="0" y="0"/>
            <a:chExt cx="8416313" cy="1293842"/>
          </a:xfrm>
        </p:grpSpPr>
        <p:sp>
          <p:nvSpPr>
            <p:cNvPr id="7" name="TextBox 7"/>
            <p:cNvSpPr txBox="1"/>
            <p:nvPr/>
          </p:nvSpPr>
          <p:spPr>
            <a:xfrm>
              <a:off x="34592" y="649124"/>
              <a:ext cx="8381722" cy="644717"/>
            </a:xfrm>
            <a:prstGeom prst="rect">
              <a:avLst/>
            </a:prstGeom>
          </p:spPr>
          <p:txBody>
            <a:bodyPr lIns="0" tIns="0" rIns="0" bIns="0" rtlCol="0" anchor="t">
              <a:spAutoFit/>
            </a:bodyPr>
            <a:lstStyle/>
            <a:p>
              <a:pPr>
                <a:lnSpc>
                  <a:spcPts val="4192"/>
                </a:lnSpc>
              </a:pPr>
              <a:r>
                <a:rPr lang="en-US" sz="2994">
                  <a:solidFill>
                    <a:srgbClr val="000000"/>
                  </a:solidFill>
                  <a:latin typeface="PT Sans"/>
                </a:rPr>
                <a:t>Settings, Mise en scene, acting, color</a:t>
              </a:r>
            </a:p>
          </p:txBody>
        </p:sp>
        <p:sp>
          <p:nvSpPr>
            <p:cNvPr id="8" name="TextBox 8"/>
            <p:cNvSpPr txBox="1"/>
            <p:nvPr/>
          </p:nvSpPr>
          <p:spPr>
            <a:xfrm>
              <a:off x="0" y="-76200"/>
              <a:ext cx="8056965" cy="760249"/>
            </a:xfrm>
            <a:prstGeom prst="rect">
              <a:avLst/>
            </a:prstGeom>
          </p:spPr>
          <p:txBody>
            <a:bodyPr lIns="0" tIns="0" rIns="0" bIns="0" rtlCol="0" anchor="t">
              <a:spAutoFit/>
            </a:bodyPr>
            <a:lstStyle/>
            <a:p>
              <a:pPr>
                <a:lnSpc>
                  <a:spcPts val="4797"/>
                </a:lnSpc>
              </a:pPr>
              <a:r>
                <a:rPr lang="en-US" sz="3426">
                  <a:solidFill>
                    <a:srgbClr val="D4A276"/>
                  </a:solidFill>
                  <a:latin typeface="Lilita One Bold"/>
                </a:rPr>
                <a:t>SYMBOLIC CODES</a:t>
              </a:r>
            </a:p>
          </p:txBody>
        </p:sp>
      </p:grpSp>
      <p:sp>
        <p:nvSpPr>
          <p:cNvPr id="9" name="TextBox 9"/>
          <p:cNvSpPr txBox="1"/>
          <p:nvPr/>
        </p:nvSpPr>
        <p:spPr>
          <a:xfrm>
            <a:off x="9144000" y="3491747"/>
            <a:ext cx="2743429" cy="2355938"/>
          </a:xfrm>
          <a:prstGeom prst="rect">
            <a:avLst/>
          </a:prstGeom>
        </p:spPr>
        <p:txBody>
          <a:bodyPr lIns="0" tIns="0" rIns="0" bIns="0" rtlCol="0" anchor="t">
            <a:spAutoFit/>
          </a:bodyPr>
          <a:lstStyle/>
          <a:p>
            <a:pPr>
              <a:lnSpc>
                <a:spcPts val="19219"/>
              </a:lnSpc>
            </a:pPr>
            <a:r>
              <a:rPr lang="en-US" sz="13728">
                <a:solidFill>
                  <a:srgbClr val="D4A276"/>
                </a:solidFill>
                <a:latin typeface="Lilita One Bold"/>
              </a:rPr>
              <a:t>01</a:t>
            </a:r>
          </a:p>
        </p:txBody>
      </p:sp>
      <p:grpSp>
        <p:nvGrpSpPr>
          <p:cNvPr id="10" name="Group 10"/>
          <p:cNvGrpSpPr/>
          <p:nvPr/>
        </p:nvGrpSpPr>
        <p:grpSpPr>
          <a:xfrm>
            <a:off x="11529083" y="6207669"/>
            <a:ext cx="7141901" cy="968202"/>
            <a:chOff x="0" y="0"/>
            <a:chExt cx="9522535" cy="1290936"/>
          </a:xfrm>
        </p:grpSpPr>
        <p:sp>
          <p:nvSpPr>
            <p:cNvPr id="11" name="TextBox 11"/>
            <p:cNvSpPr txBox="1"/>
            <p:nvPr/>
          </p:nvSpPr>
          <p:spPr>
            <a:xfrm>
              <a:off x="0" y="646218"/>
              <a:ext cx="9522535" cy="644717"/>
            </a:xfrm>
            <a:prstGeom prst="rect">
              <a:avLst/>
            </a:prstGeom>
          </p:spPr>
          <p:txBody>
            <a:bodyPr lIns="0" tIns="0" rIns="0" bIns="0" rtlCol="0" anchor="t">
              <a:spAutoFit/>
            </a:bodyPr>
            <a:lstStyle/>
            <a:p>
              <a:pPr>
                <a:lnSpc>
                  <a:spcPts val="4192"/>
                </a:lnSpc>
              </a:pPr>
              <a:r>
                <a:rPr lang="en-US" sz="2994">
                  <a:solidFill>
                    <a:srgbClr val="000000"/>
                  </a:solidFill>
                  <a:latin typeface="PT Sans"/>
                </a:rPr>
                <a:t>Camera work, editing, audio, lighting</a:t>
              </a:r>
            </a:p>
          </p:txBody>
        </p:sp>
        <p:sp>
          <p:nvSpPr>
            <p:cNvPr id="12" name="TextBox 12"/>
            <p:cNvSpPr txBox="1"/>
            <p:nvPr/>
          </p:nvSpPr>
          <p:spPr>
            <a:xfrm>
              <a:off x="0" y="-76200"/>
              <a:ext cx="5843544" cy="760249"/>
            </a:xfrm>
            <a:prstGeom prst="rect">
              <a:avLst/>
            </a:prstGeom>
          </p:spPr>
          <p:txBody>
            <a:bodyPr lIns="0" tIns="0" rIns="0" bIns="0" rtlCol="0" anchor="t">
              <a:spAutoFit/>
            </a:bodyPr>
            <a:lstStyle/>
            <a:p>
              <a:pPr>
                <a:lnSpc>
                  <a:spcPts val="4797"/>
                </a:lnSpc>
              </a:pPr>
              <a:r>
                <a:rPr lang="en-US" sz="3426">
                  <a:solidFill>
                    <a:srgbClr val="D4A276"/>
                  </a:solidFill>
                  <a:latin typeface="Lilita One Bold"/>
                </a:rPr>
                <a:t>TECHNICAL CODES</a:t>
              </a:r>
            </a:p>
          </p:txBody>
        </p:sp>
      </p:grpSp>
      <p:sp>
        <p:nvSpPr>
          <p:cNvPr id="13" name="TextBox 13"/>
          <p:cNvSpPr txBox="1"/>
          <p:nvPr/>
        </p:nvSpPr>
        <p:spPr>
          <a:xfrm>
            <a:off x="9144000" y="5571460"/>
            <a:ext cx="3079796" cy="2355938"/>
          </a:xfrm>
          <a:prstGeom prst="rect">
            <a:avLst/>
          </a:prstGeom>
        </p:spPr>
        <p:txBody>
          <a:bodyPr lIns="0" tIns="0" rIns="0" bIns="0" rtlCol="0" anchor="t">
            <a:spAutoFit/>
          </a:bodyPr>
          <a:lstStyle/>
          <a:p>
            <a:pPr>
              <a:lnSpc>
                <a:spcPts val="19219"/>
              </a:lnSpc>
            </a:pPr>
            <a:r>
              <a:rPr lang="en-US" sz="13728">
                <a:solidFill>
                  <a:srgbClr val="D4A276"/>
                </a:solidFill>
                <a:latin typeface="Lilita One Bold"/>
              </a:rPr>
              <a:t>02</a:t>
            </a:r>
          </a:p>
        </p:txBody>
      </p:sp>
      <p:grpSp>
        <p:nvGrpSpPr>
          <p:cNvPr id="14" name="Group 14"/>
          <p:cNvGrpSpPr/>
          <p:nvPr/>
        </p:nvGrpSpPr>
        <p:grpSpPr>
          <a:xfrm>
            <a:off x="11529083" y="8288149"/>
            <a:ext cx="7141901" cy="968202"/>
            <a:chOff x="0" y="0"/>
            <a:chExt cx="9522535" cy="1290936"/>
          </a:xfrm>
        </p:grpSpPr>
        <p:sp>
          <p:nvSpPr>
            <p:cNvPr id="15" name="TextBox 15"/>
            <p:cNvSpPr txBox="1"/>
            <p:nvPr/>
          </p:nvSpPr>
          <p:spPr>
            <a:xfrm>
              <a:off x="0" y="646218"/>
              <a:ext cx="9522535" cy="644717"/>
            </a:xfrm>
            <a:prstGeom prst="rect">
              <a:avLst/>
            </a:prstGeom>
          </p:spPr>
          <p:txBody>
            <a:bodyPr lIns="0" tIns="0" rIns="0" bIns="0" rtlCol="0" anchor="t">
              <a:spAutoFit/>
            </a:bodyPr>
            <a:lstStyle/>
            <a:p>
              <a:pPr>
                <a:lnSpc>
                  <a:spcPts val="4192"/>
                </a:lnSpc>
              </a:pPr>
              <a:r>
                <a:rPr lang="en-US" sz="2994">
                  <a:solidFill>
                    <a:srgbClr val="000000"/>
                  </a:solidFill>
                  <a:latin typeface="PT Sans"/>
                </a:rPr>
                <a:t>printed laguage and spoken language</a:t>
              </a:r>
            </a:p>
          </p:txBody>
        </p:sp>
        <p:sp>
          <p:nvSpPr>
            <p:cNvPr id="16" name="TextBox 16"/>
            <p:cNvSpPr txBox="1"/>
            <p:nvPr/>
          </p:nvSpPr>
          <p:spPr>
            <a:xfrm>
              <a:off x="0" y="-76200"/>
              <a:ext cx="8039670" cy="760249"/>
            </a:xfrm>
            <a:prstGeom prst="rect">
              <a:avLst/>
            </a:prstGeom>
          </p:spPr>
          <p:txBody>
            <a:bodyPr lIns="0" tIns="0" rIns="0" bIns="0" rtlCol="0" anchor="t">
              <a:spAutoFit/>
            </a:bodyPr>
            <a:lstStyle/>
            <a:p>
              <a:pPr>
                <a:lnSpc>
                  <a:spcPts val="4797"/>
                </a:lnSpc>
              </a:pPr>
              <a:r>
                <a:rPr lang="en-US" sz="3426">
                  <a:solidFill>
                    <a:srgbClr val="D4A276"/>
                  </a:solidFill>
                  <a:latin typeface="Lilita One"/>
                </a:rPr>
                <a:t>WRITTEN CODES</a:t>
              </a:r>
            </a:p>
          </p:txBody>
        </p:sp>
      </p:grpSp>
      <p:sp>
        <p:nvSpPr>
          <p:cNvPr id="17" name="TextBox 17"/>
          <p:cNvSpPr txBox="1"/>
          <p:nvPr/>
        </p:nvSpPr>
        <p:spPr>
          <a:xfrm>
            <a:off x="9144000" y="7651172"/>
            <a:ext cx="3066824" cy="2355938"/>
          </a:xfrm>
          <a:prstGeom prst="rect">
            <a:avLst/>
          </a:prstGeom>
        </p:spPr>
        <p:txBody>
          <a:bodyPr lIns="0" tIns="0" rIns="0" bIns="0" rtlCol="0" anchor="t">
            <a:spAutoFit/>
          </a:bodyPr>
          <a:lstStyle/>
          <a:p>
            <a:pPr>
              <a:lnSpc>
                <a:spcPts val="19219"/>
              </a:lnSpc>
            </a:pPr>
            <a:r>
              <a:rPr lang="en-US" sz="13728">
                <a:solidFill>
                  <a:srgbClr val="D4A276"/>
                </a:solidFill>
                <a:latin typeface="Lilita One Bold"/>
              </a:rPr>
              <a:t>03</a:t>
            </a:r>
          </a:p>
        </p:txBody>
      </p:sp>
      <p:grpSp>
        <p:nvGrpSpPr>
          <p:cNvPr id="18" name="Group 18"/>
          <p:cNvGrpSpPr/>
          <p:nvPr/>
        </p:nvGrpSpPr>
        <p:grpSpPr>
          <a:xfrm>
            <a:off x="8449287" y="421879"/>
            <a:ext cx="9838713" cy="3915043"/>
            <a:chOff x="0" y="0"/>
            <a:chExt cx="13118284" cy="5220058"/>
          </a:xfrm>
        </p:grpSpPr>
        <p:sp>
          <p:nvSpPr>
            <p:cNvPr id="19" name="TextBox 19"/>
            <p:cNvSpPr txBox="1"/>
            <p:nvPr/>
          </p:nvSpPr>
          <p:spPr>
            <a:xfrm>
              <a:off x="0" y="38100"/>
              <a:ext cx="8795873" cy="1173461"/>
            </a:xfrm>
            <a:prstGeom prst="rect">
              <a:avLst/>
            </a:prstGeom>
          </p:spPr>
          <p:txBody>
            <a:bodyPr lIns="0" tIns="0" rIns="0" bIns="0" rtlCol="0" anchor="t">
              <a:spAutoFit/>
            </a:bodyPr>
            <a:lstStyle/>
            <a:p>
              <a:pPr>
                <a:lnSpc>
                  <a:spcPts val="6718"/>
                </a:lnSpc>
              </a:pPr>
              <a:r>
                <a:rPr lang="en-US" sz="5998">
                  <a:solidFill>
                    <a:srgbClr val="000000"/>
                  </a:solidFill>
                  <a:latin typeface="Lilita One"/>
                </a:rPr>
                <a:t>CONVENTIONS</a:t>
              </a:r>
            </a:p>
          </p:txBody>
        </p:sp>
        <p:sp>
          <p:nvSpPr>
            <p:cNvPr id="20" name="TextBox 20"/>
            <p:cNvSpPr txBox="1"/>
            <p:nvPr/>
          </p:nvSpPr>
          <p:spPr>
            <a:xfrm>
              <a:off x="0" y="1135361"/>
              <a:ext cx="13118284" cy="4084697"/>
            </a:xfrm>
            <a:prstGeom prst="rect">
              <a:avLst/>
            </a:prstGeom>
          </p:spPr>
          <p:txBody>
            <a:bodyPr lIns="0" tIns="0" rIns="0" bIns="0" rtlCol="0" anchor="t">
              <a:spAutoFit/>
            </a:bodyPr>
            <a:lstStyle/>
            <a:p>
              <a:pPr>
                <a:lnSpc>
                  <a:spcPts val="4919"/>
                </a:lnSpc>
              </a:pPr>
              <a:r>
                <a:rPr lang="en-US" sz="3513">
                  <a:solidFill>
                    <a:srgbClr val="000000"/>
                  </a:solidFill>
                  <a:latin typeface="PT Sans"/>
                </a:rPr>
                <a:t>Are expected ways in which </a:t>
              </a:r>
              <a:r>
                <a:rPr lang="en-US" sz="3513">
                  <a:solidFill>
                    <a:srgbClr val="000000"/>
                  </a:solidFill>
                  <a:latin typeface="PT Sans Bold"/>
                </a:rPr>
                <a:t>codes are organized in a product. </a:t>
              </a:r>
              <a:r>
                <a:rPr lang="en-US" sz="3513">
                  <a:solidFill>
                    <a:srgbClr val="000000"/>
                  </a:solidFill>
                  <a:latin typeface="PT Sans"/>
                </a:rPr>
                <a:t>These are accepted ways of using </a:t>
              </a:r>
            </a:p>
            <a:p>
              <a:pPr>
                <a:lnSpc>
                  <a:spcPts val="4919"/>
                </a:lnSpc>
              </a:pPr>
              <a:r>
                <a:rPr lang="en-US" sz="3513">
                  <a:solidFill>
                    <a:srgbClr val="000000"/>
                  </a:solidFill>
                  <a:latin typeface="PT Sans"/>
                </a:rPr>
                <a:t>media codes. Conventions are closely connected to the audience expectations of a media product.</a:t>
              </a:r>
            </a:p>
            <a:p>
              <a:pPr>
                <a:lnSpc>
                  <a:spcPts val="4919"/>
                </a:lnSpc>
              </a:pPr>
              <a:endParaRPr lang="en-US" sz="3513">
                <a:solidFill>
                  <a:srgbClr val="000000"/>
                </a:solidFill>
                <a:latin typeface="PT Sans"/>
              </a:endParaRPr>
            </a:p>
          </p:txBody>
        </p:sp>
      </p:gr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409" y="92077"/>
            <a:ext cx="4357618" cy="982643"/>
          </a:xfrm>
          <a:custGeom>
            <a:avLst/>
            <a:gdLst/>
            <a:ahLst/>
            <a:cxnLst/>
            <a:rect l="l" t="t" r="r" b="b"/>
            <a:pathLst>
              <a:path w="4357618" h="982643">
                <a:moveTo>
                  <a:pt x="0" y="0"/>
                </a:moveTo>
                <a:lnTo>
                  <a:pt x="4357618" y="0"/>
                </a:lnTo>
                <a:lnTo>
                  <a:pt x="4357618" y="982643"/>
                </a:lnTo>
                <a:lnTo>
                  <a:pt x="0" y="9826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35712" y="386238"/>
            <a:ext cx="8414630" cy="870571"/>
          </a:xfrm>
          <a:prstGeom prst="rect">
            <a:avLst/>
          </a:prstGeom>
        </p:spPr>
        <p:txBody>
          <a:bodyPr lIns="0" tIns="0" rIns="0" bIns="0" rtlCol="0" anchor="t">
            <a:spAutoFit/>
          </a:bodyPr>
          <a:lstStyle/>
          <a:p>
            <a:pPr>
              <a:lnSpc>
                <a:spcPts val="6718"/>
              </a:lnSpc>
            </a:pPr>
            <a:r>
              <a:rPr lang="en-US" sz="5998">
                <a:solidFill>
                  <a:srgbClr val="000000"/>
                </a:solidFill>
                <a:latin typeface="Lilita One"/>
              </a:rPr>
              <a:t>A. SYMBOLIC CODES</a:t>
            </a:r>
          </a:p>
        </p:txBody>
      </p:sp>
      <p:sp>
        <p:nvSpPr>
          <p:cNvPr id="4" name="TextBox 4"/>
          <p:cNvSpPr txBox="1"/>
          <p:nvPr/>
        </p:nvSpPr>
        <p:spPr>
          <a:xfrm>
            <a:off x="235712" y="1199659"/>
            <a:ext cx="9143839" cy="2416460"/>
          </a:xfrm>
          <a:prstGeom prst="rect">
            <a:avLst/>
          </a:prstGeom>
        </p:spPr>
        <p:txBody>
          <a:bodyPr lIns="0" tIns="0" rIns="0" bIns="0" rtlCol="0" anchor="t">
            <a:spAutoFit/>
          </a:bodyPr>
          <a:lstStyle/>
          <a:p>
            <a:pPr>
              <a:lnSpc>
                <a:spcPts val="3834"/>
              </a:lnSpc>
            </a:pPr>
            <a:r>
              <a:rPr lang="en-US" sz="2738">
                <a:solidFill>
                  <a:srgbClr val="000000"/>
                </a:solidFill>
                <a:latin typeface="PT Sans"/>
              </a:rPr>
              <a:t>   Symbolic codes include the </a:t>
            </a:r>
            <a:r>
              <a:rPr lang="en-US" sz="2738">
                <a:solidFill>
                  <a:srgbClr val="000000"/>
                </a:solidFill>
                <a:latin typeface="PT Sans Bold"/>
              </a:rPr>
              <a:t>language, dress or actions of characters,</a:t>
            </a:r>
            <a:r>
              <a:rPr lang="en-US" sz="2738">
                <a:solidFill>
                  <a:srgbClr val="000000"/>
                </a:solidFill>
                <a:latin typeface="PT Sans"/>
              </a:rPr>
              <a:t> or iconic symbols that are easily understood. Symbolic codes are social in nature. For instance, if you saw somebody receive a red rose in a film, you would assume there is a romantic relationship between 2 characters.</a:t>
            </a:r>
          </a:p>
        </p:txBody>
      </p:sp>
      <p:sp>
        <p:nvSpPr>
          <p:cNvPr id="5" name="TextBox 5"/>
          <p:cNvSpPr txBox="1"/>
          <p:nvPr/>
        </p:nvSpPr>
        <p:spPr>
          <a:xfrm>
            <a:off x="235712" y="6864145"/>
            <a:ext cx="3387579" cy="540385"/>
          </a:xfrm>
          <a:prstGeom prst="rect">
            <a:avLst/>
          </a:prstGeom>
        </p:spPr>
        <p:txBody>
          <a:bodyPr lIns="0" tIns="0" rIns="0" bIns="0" rtlCol="0" anchor="t">
            <a:spAutoFit/>
          </a:bodyPr>
          <a:lstStyle/>
          <a:p>
            <a:pPr>
              <a:lnSpc>
                <a:spcPts val="4339"/>
              </a:lnSpc>
            </a:pPr>
            <a:r>
              <a:rPr lang="en-US" sz="3099">
                <a:solidFill>
                  <a:srgbClr val="D4A276"/>
                </a:solidFill>
                <a:latin typeface="Lilita One Bold"/>
              </a:rPr>
              <a:t>ACTORS</a:t>
            </a:r>
          </a:p>
        </p:txBody>
      </p:sp>
      <p:sp>
        <p:nvSpPr>
          <p:cNvPr id="6" name="TextBox 6"/>
          <p:cNvSpPr txBox="1"/>
          <p:nvPr/>
        </p:nvSpPr>
        <p:spPr>
          <a:xfrm>
            <a:off x="235712" y="3720894"/>
            <a:ext cx="3387579" cy="540385"/>
          </a:xfrm>
          <a:prstGeom prst="rect">
            <a:avLst/>
          </a:prstGeom>
        </p:spPr>
        <p:txBody>
          <a:bodyPr lIns="0" tIns="0" rIns="0" bIns="0" rtlCol="0" anchor="t">
            <a:spAutoFit/>
          </a:bodyPr>
          <a:lstStyle/>
          <a:p>
            <a:pPr>
              <a:lnSpc>
                <a:spcPts val="4339"/>
              </a:lnSpc>
            </a:pPr>
            <a:r>
              <a:rPr lang="en-US" sz="3099">
                <a:solidFill>
                  <a:srgbClr val="D4A276"/>
                </a:solidFill>
                <a:latin typeface="Lilita One Bold"/>
              </a:rPr>
              <a:t>SETTINGS</a:t>
            </a:r>
          </a:p>
        </p:txBody>
      </p:sp>
      <p:sp>
        <p:nvSpPr>
          <p:cNvPr id="7" name="TextBox 7"/>
          <p:cNvSpPr txBox="1"/>
          <p:nvPr/>
        </p:nvSpPr>
        <p:spPr>
          <a:xfrm>
            <a:off x="9379551" y="275106"/>
            <a:ext cx="3438408" cy="540385"/>
          </a:xfrm>
          <a:prstGeom prst="rect">
            <a:avLst/>
          </a:prstGeom>
        </p:spPr>
        <p:txBody>
          <a:bodyPr lIns="0" tIns="0" rIns="0" bIns="0" rtlCol="0" anchor="t">
            <a:spAutoFit/>
          </a:bodyPr>
          <a:lstStyle/>
          <a:p>
            <a:pPr>
              <a:lnSpc>
                <a:spcPts val="4339"/>
              </a:lnSpc>
            </a:pPr>
            <a:r>
              <a:rPr lang="en-US" sz="3099">
                <a:solidFill>
                  <a:srgbClr val="D4A276"/>
                </a:solidFill>
                <a:latin typeface="Lilita One Bold"/>
              </a:rPr>
              <a:t>MISE EN SCENE</a:t>
            </a:r>
          </a:p>
        </p:txBody>
      </p:sp>
      <p:sp>
        <p:nvSpPr>
          <p:cNvPr id="8" name="TextBox 8"/>
          <p:cNvSpPr txBox="1"/>
          <p:nvPr/>
        </p:nvSpPr>
        <p:spPr>
          <a:xfrm>
            <a:off x="352107" y="7437755"/>
            <a:ext cx="9027444" cy="3069590"/>
          </a:xfrm>
          <a:prstGeom prst="rect">
            <a:avLst/>
          </a:prstGeom>
        </p:spPr>
        <p:txBody>
          <a:bodyPr lIns="0" tIns="0" rIns="0" bIns="0" rtlCol="0" anchor="t">
            <a:spAutoFit/>
          </a:bodyPr>
          <a:lstStyle/>
          <a:p>
            <a:pPr>
              <a:lnSpc>
                <a:spcPts val="4059"/>
              </a:lnSpc>
            </a:pPr>
            <a:r>
              <a:rPr lang="en-US" sz="2899">
                <a:solidFill>
                  <a:srgbClr val="000000"/>
                </a:solidFill>
                <a:latin typeface="PT Sans"/>
              </a:rPr>
              <a:t>   Actors </a:t>
            </a:r>
            <a:r>
              <a:rPr lang="en-US" sz="2899">
                <a:solidFill>
                  <a:srgbClr val="000000"/>
                </a:solidFill>
                <a:latin typeface="PT Sans Bold"/>
              </a:rPr>
              <a:t>portray characters</a:t>
            </a:r>
            <a:r>
              <a:rPr lang="en-US" sz="2899">
                <a:solidFill>
                  <a:srgbClr val="000000"/>
                </a:solidFill>
                <a:latin typeface="PT Sans"/>
              </a:rPr>
              <a:t> in media products and contribute to character development, creating tension or advancing the narrative. The actor portrays a character through, facial expression, body language, vocal qualities, movement, and body contact.</a:t>
            </a:r>
          </a:p>
          <a:p>
            <a:pPr>
              <a:lnSpc>
                <a:spcPts val="4059"/>
              </a:lnSpc>
            </a:pPr>
            <a:endParaRPr lang="en-US" sz="2899">
              <a:solidFill>
                <a:srgbClr val="000000"/>
              </a:solidFill>
              <a:latin typeface="PT Sans"/>
            </a:endParaRPr>
          </a:p>
        </p:txBody>
      </p:sp>
      <p:sp>
        <p:nvSpPr>
          <p:cNvPr id="9" name="TextBox 9"/>
          <p:cNvSpPr txBox="1"/>
          <p:nvPr/>
        </p:nvSpPr>
        <p:spPr>
          <a:xfrm>
            <a:off x="9434145" y="5493619"/>
            <a:ext cx="4533858" cy="540385"/>
          </a:xfrm>
          <a:prstGeom prst="rect">
            <a:avLst/>
          </a:prstGeom>
        </p:spPr>
        <p:txBody>
          <a:bodyPr lIns="0" tIns="0" rIns="0" bIns="0" rtlCol="0" anchor="t">
            <a:spAutoFit/>
          </a:bodyPr>
          <a:lstStyle/>
          <a:p>
            <a:pPr>
              <a:lnSpc>
                <a:spcPts val="4339"/>
              </a:lnSpc>
            </a:pPr>
            <a:r>
              <a:rPr lang="en-US" sz="3099">
                <a:solidFill>
                  <a:srgbClr val="D4A276"/>
                </a:solidFill>
                <a:latin typeface="Lilita One"/>
              </a:rPr>
              <a:t>COLOR SYMBOLISM</a:t>
            </a:r>
          </a:p>
        </p:txBody>
      </p:sp>
      <p:sp>
        <p:nvSpPr>
          <p:cNvPr id="10" name="TextBox 10"/>
          <p:cNvSpPr txBox="1"/>
          <p:nvPr/>
        </p:nvSpPr>
        <p:spPr>
          <a:xfrm>
            <a:off x="9434145" y="6188710"/>
            <a:ext cx="8639995" cy="4098290"/>
          </a:xfrm>
          <a:prstGeom prst="rect">
            <a:avLst/>
          </a:prstGeom>
        </p:spPr>
        <p:txBody>
          <a:bodyPr lIns="0" tIns="0" rIns="0" bIns="0" rtlCol="0" anchor="t">
            <a:spAutoFit/>
          </a:bodyPr>
          <a:lstStyle/>
          <a:p>
            <a:pPr>
              <a:lnSpc>
                <a:spcPts val="4059"/>
              </a:lnSpc>
            </a:pPr>
            <a:r>
              <a:rPr lang="en-US" sz="2899">
                <a:solidFill>
                  <a:srgbClr val="000000"/>
                </a:solidFill>
                <a:latin typeface="PT Sans"/>
              </a:rPr>
              <a:t>   Media producers use </a:t>
            </a:r>
            <a:r>
              <a:rPr lang="en-US" sz="2899">
                <a:solidFill>
                  <a:srgbClr val="000000"/>
                </a:solidFill>
                <a:latin typeface="PT Sans Bold"/>
              </a:rPr>
              <a:t>color</a:t>
            </a:r>
            <a:r>
              <a:rPr lang="en-US" sz="2899">
                <a:solidFill>
                  <a:srgbClr val="000000"/>
                </a:solidFill>
                <a:latin typeface="PT Sans"/>
              </a:rPr>
              <a:t> to specifically connect connotations to specific scenes, characters, or objects. </a:t>
            </a:r>
            <a:r>
              <a:rPr lang="en-US" sz="2899">
                <a:solidFill>
                  <a:srgbClr val="000000"/>
                </a:solidFill>
                <a:latin typeface="PT Sans Bold"/>
              </a:rPr>
              <a:t>Red,</a:t>
            </a:r>
            <a:r>
              <a:rPr lang="en-US" sz="2899">
                <a:solidFill>
                  <a:srgbClr val="000000"/>
                </a:solidFill>
                <a:latin typeface="PT Sans"/>
              </a:rPr>
              <a:t> for instance, is typically seen as a </a:t>
            </a:r>
            <a:r>
              <a:rPr lang="en-US" sz="2899">
                <a:solidFill>
                  <a:srgbClr val="000000"/>
                </a:solidFill>
                <a:latin typeface="PT Sans Bold Italics"/>
              </a:rPr>
              <a:t>color of passion, danger, romance, or violence</a:t>
            </a:r>
            <a:r>
              <a:rPr lang="en-US" sz="2899">
                <a:solidFill>
                  <a:srgbClr val="000000"/>
                </a:solidFill>
                <a:latin typeface="PT Sans"/>
              </a:rPr>
              <a:t>. </a:t>
            </a:r>
            <a:r>
              <a:rPr lang="en-US" sz="2899">
                <a:solidFill>
                  <a:srgbClr val="000000"/>
                </a:solidFill>
                <a:latin typeface="PT Sans Bold"/>
              </a:rPr>
              <a:t>Green</a:t>
            </a:r>
            <a:r>
              <a:rPr lang="en-US" sz="2899">
                <a:solidFill>
                  <a:srgbClr val="000000"/>
                </a:solidFill>
                <a:latin typeface="PT Sans"/>
              </a:rPr>
              <a:t> is connected with </a:t>
            </a:r>
            <a:r>
              <a:rPr lang="en-US" sz="2899">
                <a:solidFill>
                  <a:srgbClr val="000000"/>
                </a:solidFill>
                <a:latin typeface="PT Sans Bold Italics"/>
              </a:rPr>
              <a:t>nature or sickness</a:t>
            </a:r>
            <a:r>
              <a:rPr lang="en-US" sz="2899">
                <a:solidFill>
                  <a:srgbClr val="000000"/>
                </a:solidFill>
                <a:latin typeface="PT Sans"/>
              </a:rPr>
              <a:t>, </a:t>
            </a:r>
            <a:r>
              <a:rPr lang="en-US" sz="2899">
                <a:solidFill>
                  <a:srgbClr val="000000"/>
                </a:solidFill>
                <a:latin typeface="PT Sans Bold"/>
              </a:rPr>
              <a:t>blue</a:t>
            </a:r>
            <a:r>
              <a:rPr lang="en-US" sz="2899">
                <a:solidFill>
                  <a:srgbClr val="000000"/>
                </a:solidFill>
                <a:latin typeface="PT Sans"/>
              </a:rPr>
              <a:t> with </a:t>
            </a:r>
            <a:r>
              <a:rPr lang="en-US" sz="2899">
                <a:solidFill>
                  <a:srgbClr val="000000"/>
                </a:solidFill>
                <a:latin typeface="PT Sans Bold Italics"/>
              </a:rPr>
              <a:t>calm or depression</a:t>
            </a:r>
            <a:r>
              <a:rPr lang="en-US" sz="2899">
                <a:solidFill>
                  <a:srgbClr val="000000"/>
                </a:solidFill>
                <a:latin typeface="PT Sans"/>
              </a:rPr>
              <a:t>. </a:t>
            </a:r>
            <a:r>
              <a:rPr lang="en-US" sz="2899">
                <a:solidFill>
                  <a:srgbClr val="000000"/>
                </a:solidFill>
                <a:latin typeface="PT Sans Bold"/>
              </a:rPr>
              <a:t>Yellow</a:t>
            </a:r>
            <a:r>
              <a:rPr lang="en-US" sz="2899">
                <a:solidFill>
                  <a:srgbClr val="000000"/>
                </a:solidFill>
                <a:latin typeface="PT Sans"/>
              </a:rPr>
              <a:t> is warm and inviting or a warning. </a:t>
            </a:r>
            <a:r>
              <a:rPr lang="en-US" sz="2899">
                <a:solidFill>
                  <a:srgbClr val="000000"/>
                </a:solidFill>
                <a:latin typeface="PT Sans Bold"/>
              </a:rPr>
              <a:t>Purple</a:t>
            </a:r>
            <a:r>
              <a:rPr lang="en-US" sz="2899">
                <a:solidFill>
                  <a:srgbClr val="000000"/>
                </a:solidFill>
                <a:latin typeface="PT Sans"/>
              </a:rPr>
              <a:t> is seen to be connected with </a:t>
            </a:r>
            <a:r>
              <a:rPr lang="en-US" sz="2899">
                <a:solidFill>
                  <a:srgbClr val="000000"/>
                </a:solidFill>
                <a:latin typeface="PT Sans Bold Italics"/>
              </a:rPr>
              <a:t>royalty or other-worldly.</a:t>
            </a:r>
          </a:p>
          <a:p>
            <a:pPr>
              <a:lnSpc>
                <a:spcPts val="4059"/>
              </a:lnSpc>
            </a:pPr>
            <a:endParaRPr lang="en-US" sz="2899">
              <a:solidFill>
                <a:srgbClr val="000000"/>
              </a:solidFill>
              <a:latin typeface="PT Sans Bold Italics"/>
            </a:endParaRPr>
          </a:p>
        </p:txBody>
      </p:sp>
      <p:sp>
        <p:nvSpPr>
          <p:cNvPr id="11" name="TextBox 11"/>
          <p:cNvSpPr txBox="1"/>
          <p:nvPr/>
        </p:nvSpPr>
        <p:spPr>
          <a:xfrm>
            <a:off x="352107" y="4204130"/>
            <a:ext cx="9027444" cy="2555240"/>
          </a:xfrm>
          <a:prstGeom prst="rect">
            <a:avLst/>
          </a:prstGeom>
        </p:spPr>
        <p:txBody>
          <a:bodyPr lIns="0" tIns="0" rIns="0" bIns="0" rtlCol="0" anchor="t">
            <a:spAutoFit/>
          </a:bodyPr>
          <a:lstStyle/>
          <a:p>
            <a:pPr>
              <a:lnSpc>
                <a:spcPts val="4059"/>
              </a:lnSpc>
            </a:pPr>
            <a:r>
              <a:rPr lang="en-US" sz="2899">
                <a:solidFill>
                  <a:srgbClr val="000000"/>
                </a:solidFill>
                <a:latin typeface="PT Sans"/>
              </a:rPr>
              <a:t>   It is the </a:t>
            </a:r>
            <a:r>
              <a:rPr lang="en-US" sz="2899">
                <a:solidFill>
                  <a:srgbClr val="000000"/>
                </a:solidFill>
                <a:latin typeface="PT Sans Bold"/>
              </a:rPr>
              <a:t>time and place</a:t>
            </a:r>
            <a:r>
              <a:rPr lang="en-US" sz="2899">
                <a:solidFill>
                  <a:srgbClr val="000000"/>
                </a:solidFill>
                <a:latin typeface="PT Sans"/>
              </a:rPr>
              <a:t> of the narrative. When discussing setting, you can describe the setting of the whole story or just a specific scene. The setting of a narrative is the </a:t>
            </a:r>
            <a:r>
              <a:rPr lang="en-US" sz="2899">
                <a:solidFill>
                  <a:srgbClr val="000000"/>
                </a:solidFill>
                <a:latin typeface="PT Sans Bold"/>
              </a:rPr>
              <a:t>environment</a:t>
            </a:r>
            <a:r>
              <a:rPr lang="en-US" sz="2899">
                <a:solidFill>
                  <a:srgbClr val="000000"/>
                </a:solidFill>
                <a:latin typeface="PT Sans"/>
              </a:rPr>
              <a:t> in which the narrative takes place.</a:t>
            </a:r>
          </a:p>
        </p:txBody>
      </p:sp>
      <p:sp>
        <p:nvSpPr>
          <p:cNvPr id="12" name="TextBox 12"/>
          <p:cNvSpPr txBox="1"/>
          <p:nvPr/>
        </p:nvSpPr>
        <p:spPr>
          <a:xfrm>
            <a:off x="9379551" y="745323"/>
            <a:ext cx="8639995" cy="4612640"/>
          </a:xfrm>
          <a:prstGeom prst="rect">
            <a:avLst/>
          </a:prstGeom>
        </p:spPr>
        <p:txBody>
          <a:bodyPr lIns="0" tIns="0" rIns="0" bIns="0" rtlCol="0" anchor="t">
            <a:spAutoFit/>
          </a:bodyPr>
          <a:lstStyle/>
          <a:p>
            <a:pPr>
              <a:lnSpc>
                <a:spcPts val="4059"/>
              </a:lnSpc>
            </a:pPr>
            <a:r>
              <a:rPr lang="en-US" sz="2899">
                <a:solidFill>
                  <a:srgbClr val="000000"/>
                </a:solidFill>
                <a:latin typeface="PT Sans"/>
              </a:rPr>
              <a:t>   It is a French term that means </a:t>
            </a:r>
            <a:r>
              <a:rPr lang="en-US" sz="2899">
                <a:solidFill>
                  <a:srgbClr val="000000"/>
                </a:solidFill>
                <a:latin typeface="PT Sans Bold"/>
              </a:rPr>
              <a:t>"everything within the frame".</a:t>
            </a:r>
            <a:r>
              <a:rPr lang="en-US" sz="2899">
                <a:solidFill>
                  <a:srgbClr val="000000"/>
                </a:solidFill>
                <a:latin typeface="PT Sans"/>
              </a:rPr>
              <a:t> In media terms it has become  to mean the description of all the objects within a frame of the media product and how they have been arranged. An analysis of mise en scene includes, Set Design, Costume, Props, Staging and Composition. The study of mise en scene often involves pausing a media product and analyzing how the elements of the frame combine to create meaning for the audience.</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409" y="92077"/>
            <a:ext cx="4357618" cy="982643"/>
          </a:xfrm>
          <a:custGeom>
            <a:avLst/>
            <a:gdLst/>
            <a:ahLst/>
            <a:cxnLst/>
            <a:rect l="l" t="t" r="r" b="b"/>
            <a:pathLst>
              <a:path w="4357618" h="982643">
                <a:moveTo>
                  <a:pt x="0" y="0"/>
                </a:moveTo>
                <a:lnTo>
                  <a:pt x="4357618" y="0"/>
                </a:lnTo>
                <a:lnTo>
                  <a:pt x="4357618" y="982643"/>
                </a:lnTo>
                <a:lnTo>
                  <a:pt x="0" y="9826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35712" y="386238"/>
            <a:ext cx="8414630" cy="870571"/>
          </a:xfrm>
          <a:prstGeom prst="rect">
            <a:avLst/>
          </a:prstGeom>
        </p:spPr>
        <p:txBody>
          <a:bodyPr lIns="0" tIns="0" rIns="0" bIns="0" rtlCol="0" anchor="t">
            <a:spAutoFit/>
          </a:bodyPr>
          <a:lstStyle/>
          <a:p>
            <a:pPr>
              <a:lnSpc>
                <a:spcPts val="6718"/>
              </a:lnSpc>
            </a:pPr>
            <a:r>
              <a:rPr lang="en-US" sz="5998">
                <a:solidFill>
                  <a:srgbClr val="000000"/>
                </a:solidFill>
                <a:latin typeface="Lilita One"/>
              </a:rPr>
              <a:t>B. TECHNICAL CODES</a:t>
            </a:r>
          </a:p>
        </p:txBody>
      </p:sp>
      <p:sp>
        <p:nvSpPr>
          <p:cNvPr id="4" name="TextBox 4"/>
          <p:cNvSpPr txBox="1"/>
          <p:nvPr/>
        </p:nvSpPr>
        <p:spPr>
          <a:xfrm>
            <a:off x="235712" y="1199659"/>
            <a:ext cx="9143839" cy="3388010"/>
          </a:xfrm>
          <a:prstGeom prst="rect">
            <a:avLst/>
          </a:prstGeom>
        </p:spPr>
        <p:txBody>
          <a:bodyPr lIns="0" tIns="0" rIns="0" bIns="0" rtlCol="0" anchor="t">
            <a:spAutoFit/>
          </a:bodyPr>
          <a:lstStyle/>
          <a:p>
            <a:pPr>
              <a:lnSpc>
                <a:spcPts val="3834"/>
              </a:lnSpc>
            </a:pPr>
            <a:r>
              <a:rPr lang="en-US" sz="2738">
                <a:solidFill>
                  <a:srgbClr val="000000"/>
                </a:solidFill>
                <a:latin typeface="PT Sans"/>
              </a:rPr>
              <a:t>   These include sound, camera angles, types of shots and lighting. They may also have ominous music to communicate danger. Technical codes are </a:t>
            </a:r>
            <a:r>
              <a:rPr lang="en-US" sz="2738">
                <a:solidFill>
                  <a:srgbClr val="000000"/>
                </a:solidFill>
                <a:latin typeface="PT Sans Bold"/>
              </a:rPr>
              <a:t>specific to a media form</a:t>
            </a:r>
            <a:r>
              <a:rPr lang="en-US" sz="2738">
                <a:solidFill>
                  <a:srgbClr val="000000"/>
                </a:solidFill>
                <a:latin typeface="PT Sans"/>
              </a:rPr>
              <a:t> and </a:t>
            </a:r>
            <a:r>
              <a:rPr lang="en-US" sz="2738">
                <a:solidFill>
                  <a:srgbClr val="000000"/>
                </a:solidFill>
                <a:latin typeface="PT Sans Bold"/>
              </a:rPr>
              <a:t>do not live outside of them. </a:t>
            </a:r>
            <a:r>
              <a:rPr lang="en-US" sz="2738">
                <a:solidFill>
                  <a:srgbClr val="000000"/>
                </a:solidFill>
                <a:latin typeface="PT Sans"/>
              </a:rPr>
              <a:t>For instance, our understanding of different camera shots and their connotations make sense when we look at films and photographs but mean nothing to us outside of those forms.</a:t>
            </a:r>
          </a:p>
        </p:txBody>
      </p:sp>
      <p:sp>
        <p:nvSpPr>
          <p:cNvPr id="5" name="TextBox 5"/>
          <p:cNvSpPr txBox="1"/>
          <p:nvPr/>
        </p:nvSpPr>
        <p:spPr>
          <a:xfrm>
            <a:off x="235712" y="7293927"/>
            <a:ext cx="3387579" cy="540385"/>
          </a:xfrm>
          <a:prstGeom prst="rect">
            <a:avLst/>
          </a:prstGeom>
        </p:spPr>
        <p:txBody>
          <a:bodyPr lIns="0" tIns="0" rIns="0" bIns="0" rtlCol="0" anchor="t">
            <a:spAutoFit/>
          </a:bodyPr>
          <a:lstStyle/>
          <a:p>
            <a:pPr>
              <a:lnSpc>
                <a:spcPts val="4339"/>
              </a:lnSpc>
            </a:pPr>
            <a:r>
              <a:rPr lang="en-US" sz="3099">
                <a:solidFill>
                  <a:srgbClr val="D4A276"/>
                </a:solidFill>
                <a:latin typeface="Lilita One Bold"/>
              </a:rPr>
              <a:t>EDITING</a:t>
            </a:r>
          </a:p>
        </p:txBody>
      </p:sp>
      <p:sp>
        <p:nvSpPr>
          <p:cNvPr id="6" name="TextBox 6"/>
          <p:cNvSpPr txBox="1"/>
          <p:nvPr/>
        </p:nvSpPr>
        <p:spPr>
          <a:xfrm>
            <a:off x="235712" y="4692444"/>
            <a:ext cx="3387579" cy="540385"/>
          </a:xfrm>
          <a:prstGeom prst="rect">
            <a:avLst/>
          </a:prstGeom>
        </p:spPr>
        <p:txBody>
          <a:bodyPr lIns="0" tIns="0" rIns="0" bIns="0" rtlCol="0" anchor="t">
            <a:spAutoFit/>
          </a:bodyPr>
          <a:lstStyle/>
          <a:p>
            <a:pPr>
              <a:lnSpc>
                <a:spcPts val="4339"/>
              </a:lnSpc>
            </a:pPr>
            <a:r>
              <a:rPr lang="en-US" sz="3099">
                <a:solidFill>
                  <a:srgbClr val="D4A276"/>
                </a:solidFill>
                <a:latin typeface="Lilita One"/>
              </a:rPr>
              <a:t>CAMERAWORK</a:t>
            </a:r>
          </a:p>
        </p:txBody>
      </p:sp>
      <p:sp>
        <p:nvSpPr>
          <p:cNvPr id="7" name="TextBox 7"/>
          <p:cNvSpPr txBox="1"/>
          <p:nvPr/>
        </p:nvSpPr>
        <p:spPr>
          <a:xfrm>
            <a:off x="9648005" y="275106"/>
            <a:ext cx="3438408" cy="540385"/>
          </a:xfrm>
          <a:prstGeom prst="rect">
            <a:avLst/>
          </a:prstGeom>
        </p:spPr>
        <p:txBody>
          <a:bodyPr lIns="0" tIns="0" rIns="0" bIns="0" rtlCol="0" anchor="t">
            <a:spAutoFit/>
          </a:bodyPr>
          <a:lstStyle/>
          <a:p>
            <a:pPr>
              <a:lnSpc>
                <a:spcPts val="4339"/>
              </a:lnSpc>
            </a:pPr>
            <a:r>
              <a:rPr lang="en-US" sz="3099">
                <a:solidFill>
                  <a:srgbClr val="D4A276"/>
                </a:solidFill>
                <a:latin typeface="Lilita One Bold"/>
              </a:rPr>
              <a:t>AUDIO</a:t>
            </a:r>
          </a:p>
        </p:txBody>
      </p:sp>
      <p:sp>
        <p:nvSpPr>
          <p:cNvPr id="8" name="TextBox 8"/>
          <p:cNvSpPr txBox="1"/>
          <p:nvPr/>
        </p:nvSpPr>
        <p:spPr>
          <a:xfrm>
            <a:off x="352107" y="7777163"/>
            <a:ext cx="9027444" cy="3583940"/>
          </a:xfrm>
          <a:prstGeom prst="rect">
            <a:avLst/>
          </a:prstGeom>
        </p:spPr>
        <p:txBody>
          <a:bodyPr lIns="0" tIns="0" rIns="0" bIns="0" rtlCol="0" anchor="t">
            <a:spAutoFit/>
          </a:bodyPr>
          <a:lstStyle/>
          <a:p>
            <a:pPr>
              <a:lnSpc>
                <a:spcPts val="4059"/>
              </a:lnSpc>
            </a:pPr>
            <a:r>
              <a:rPr lang="en-US" sz="2899">
                <a:solidFill>
                  <a:srgbClr val="000000"/>
                </a:solidFill>
                <a:latin typeface="PT Sans"/>
              </a:rPr>
              <a:t>  This the process of </a:t>
            </a:r>
            <a:r>
              <a:rPr lang="en-US" sz="2899">
                <a:solidFill>
                  <a:srgbClr val="000000"/>
                </a:solidFill>
                <a:latin typeface="PT Sans Bold"/>
              </a:rPr>
              <a:t>choosing, manipulating, and arranging images and sound. </a:t>
            </a:r>
            <a:r>
              <a:rPr lang="en-US" sz="2899">
                <a:solidFill>
                  <a:srgbClr val="000000"/>
                </a:solidFill>
                <a:latin typeface="PT Sans"/>
              </a:rPr>
              <a:t>Editing is generally </a:t>
            </a:r>
          </a:p>
          <a:p>
            <a:pPr>
              <a:lnSpc>
                <a:spcPts val="4059"/>
              </a:lnSpc>
            </a:pPr>
            <a:r>
              <a:rPr lang="en-US" sz="2899">
                <a:solidFill>
                  <a:srgbClr val="000000"/>
                </a:solidFill>
                <a:latin typeface="PT Sans"/>
              </a:rPr>
              <a:t>done for four different reasons: Graphic edits, Rhythmic edits, Spatial edits, and Temporal edits.</a:t>
            </a:r>
          </a:p>
          <a:p>
            <a:pPr>
              <a:lnSpc>
                <a:spcPts val="4059"/>
              </a:lnSpc>
            </a:pPr>
            <a:endParaRPr lang="en-US" sz="2899">
              <a:solidFill>
                <a:srgbClr val="000000"/>
              </a:solidFill>
              <a:latin typeface="PT Sans"/>
            </a:endParaRPr>
          </a:p>
          <a:p>
            <a:pPr>
              <a:lnSpc>
                <a:spcPts val="4059"/>
              </a:lnSpc>
            </a:pPr>
            <a:endParaRPr lang="en-US" sz="2899">
              <a:solidFill>
                <a:srgbClr val="000000"/>
              </a:solidFill>
              <a:latin typeface="PT Sans"/>
            </a:endParaRPr>
          </a:p>
          <a:p>
            <a:pPr>
              <a:lnSpc>
                <a:spcPts val="4059"/>
              </a:lnSpc>
            </a:pPr>
            <a:endParaRPr lang="en-US" sz="2899">
              <a:solidFill>
                <a:srgbClr val="000000"/>
              </a:solidFill>
              <a:latin typeface="PT Sans"/>
            </a:endParaRPr>
          </a:p>
        </p:txBody>
      </p:sp>
      <p:sp>
        <p:nvSpPr>
          <p:cNvPr id="9" name="TextBox 9"/>
          <p:cNvSpPr txBox="1"/>
          <p:nvPr/>
        </p:nvSpPr>
        <p:spPr>
          <a:xfrm>
            <a:off x="9648005" y="2992271"/>
            <a:ext cx="3387579" cy="540385"/>
          </a:xfrm>
          <a:prstGeom prst="rect">
            <a:avLst/>
          </a:prstGeom>
        </p:spPr>
        <p:txBody>
          <a:bodyPr lIns="0" tIns="0" rIns="0" bIns="0" rtlCol="0" anchor="t">
            <a:spAutoFit/>
          </a:bodyPr>
          <a:lstStyle/>
          <a:p>
            <a:pPr>
              <a:lnSpc>
                <a:spcPts val="4339"/>
              </a:lnSpc>
            </a:pPr>
            <a:r>
              <a:rPr lang="en-US" sz="3099">
                <a:solidFill>
                  <a:srgbClr val="D4A276"/>
                </a:solidFill>
                <a:latin typeface="Lilita One"/>
              </a:rPr>
              <a:t>LIGHTING</a:t>
            </a:r>
          </a:p>
        </p:txBody>
      </p:sp>
      <p:sp>
        <p:nvSpPr>
          <p:cNvPr id="10" name="TextBox 10"/>
          <p:cNvSpPr txBox="1"/>
          <p:nvPr/>
        </p:nvSpPr>
        <p:spPr>
          <a:xfrm>
            <a:off x="9648005" y="3475506"/>
            <a:ext cx="8639995" cy="3069590"/>
          </a:xfrm>
          <a:prstGeom prst="rect">
            <a:avLst/>
          </a:prstGeom>
        </p:spPr>
        <p:txBody>
          <a:bodyPr lIns="0" tIns="0" rIns="0" bIns="0" rtlCol="0" anchor="t">
            <a:spAutoFit/>
          </a:bodyPr>
          <a:lstStyle/>
          <a:p>
            <a:pPr>
              <a:lnSpc>
                <a:spcPts val="4059"/>
              </a:lnSpc>
            </a:pPr>
            <a:r>
              <a:rPr lang="en-US" sz="2899">
                <a:solidFill>
                  <a:srgbClr val="000000"/>
                </a:solidFill>
                <a:latin typeface="PT Sans"/>
              </a:rPr>
              <a:t>   It is the </a:t>
            </a:r>
            <a:r>
              <a:rPr lang="en-US" sz="2899">
                <a:solidFill>
                  <a:srgbClr val="000000"/>
                </a:solidFill>
                <a:latin typeface="PT Sans Bold"/>
              </a:rPr>
              <a:t>manipulation of natural or artificial light</a:t>
            </a:r>
            <a:r>
              <a:rPr lang="en-US" sz="2899">
                <a:solidFill>
                  <a:srgbClr val="000000"/>
                </a:solidFill>
                <a:latin typeface="PT Sans"/>
              </a:rPr>
              <a:t> to selectively highlight specific elements of the </a:t>
            </a:r>
          </a:p>
          <a:p>
            <a:pPr>
              <a:lnSpc>
                <a:spcPts val="4059"/>
              </a:lnSpc>
            </a:pPr>
            <a:r>
              <a:rPr lang="en-US" sz="2899">
                <a:solidFill>
                  <a:srgbClr val="000000"/>
                </a:solidFill>
                <a:latin typeface="PT Sans"/>
              </a:rPr>
              <a:t>scene. Elements of lighting include: Quality, Direction, Source and Color.</a:t>
            </a:r>
          </a:p>
          <a:p>
            <a:pPr>
              <a:lnSpc>
                <a:spcPts val="4059"/>
              </a:lnSpc>
            </a:pPr>
            <a:endParaRPr lang="en-US" sz="2899">
              <a:solidFill>
                <a:srgbClr val="000000"/>
              </a:solidFill>
              <a:latin typeface="PT Sans"/>
            </a:endParaRPr>
          </a:p>
          <a:p>
            <a:pPr>
              <a:lnSpc>
                <a:spcPts val="4059"/>
              </a:lnSpc>
            </a:pPr>
            <a:endParaRPr lang="en-US" sz="2899">
              <a:solidFill>
                <a:srgbClr val="000000"/>
              </a:solidFill>
              <a:latin typeface="PT Sans"/>
            </a:endParaRPr>
          </a:p>
        </p:txBody>
      </p:sp>
      <p:sp>
        <p:nvSpPr>
          <p:cNvPr id="11" name="TextBox 11"/>
          <p:cNvSpPr txBox="1"/>
          <p:nvPr/>
        </p:nvSpPr>
        <p:spPr>
          <a:xfrm>
            <a:off x="352107" y="5091747"/>
            <a:ext cx="9027444" cy="2040890"/>
          </a:xfrm>
          <a:prstGeom prst="rect">
            <a:avLst/>
          </a:prstGeom>
        </p:spPr>
        <p:txBody>
          <a:bodyPr lIns="0" tIns="0" rIns="0" bIns="0" rtlCol="0" anchor="t">
            <a:spAutoFit/>
          </a:bodyPr>
          <a:lstStyle/>
          <a:p>
            <a:pPr>
              <a:lnSpc>
                <a:spcPts val="4059"/>
              </a:lnSpc>
            </a:pPr>
            <a:r>
              <a:rPr lang="en-US" sz="2899">
                <a:solidFill>
                  <a:srgbClr val="000000"/>
                </a:solidFill>
                <a:latin typeface="PT Sans"/>
              </a:rPr>
              <a:t>   This refers to </a:t>
            </a:r>
            <a:r>
              <a:rPr lang="en-US" sz="2899">
                <a:solidFill>
                  <a:srgbClr val="000000"/>
                </a:solidFill>
                <a:latin typeface="PT Sans Bold"/>
              </a:rPr>
              <a:t>how the camera is operated, positioned, and moved</a:t>
            </a:r>
            <a:r>
              <a:rPr lang="en-US" sz="2899">
                <a:solidFill>
                  <a:srgbClr val="000000"/>
                </a:solidFill>
                <a:latin typeface="PT Sans"/>
              </a:rPr>
              <a:t> for specific effects. Aspects  of camerawork include: </a:t>
            </a:r>
            <a:r>
              <a:rPr lang="en-US" sz="2899">
                <a:solidFill>
                  <a:srgbClr val="000000"/>
                </a:solidFill>
                <a:latin typeface="PT Sans Bold"/>
              </a:rPr>
              <a:t>Positioning, Movement, Framing, Exposure and Lens choice.</a:t>
            </a:r>
          </a:p>
        </p:txBody>
      </p:sp>
      <p:sp>
        <p:nvSpPr>
          <p:cNvPr id="12" name="TextBox 12"/>
          <p:cNvSpPr txBox="1"/>
          <p:nvPr/>
        </p:nvSpPr>
        <p:spPr>
          <a:xfrm>
            <a:off x="9648005" y="745323"/>
            <a:ext cx="8639995" cy="2040890"/>
          </a:xfrm>
          <a:prstGeom prst="rect">
            <a:avLst/>
          </a:prstGeom>
        </p:spPr>
        <p:txBody>
          <a:bodyPr lIns="0" tIns="0" rIns="0" bIns="0" rtlCol="0" anchor="t">
            <a:spAutoFit/>
          </a:bodyPr>
          <a:lstStyle/>
          <a:p>
            <a:pPr>
              <a:lnSpc>
                <a:spcPts val="4059"/>
              </a:lnSpc>
            </a:pPr>
            <a:r>
              <a:rPr lang="en-US" sz="2899">
                <a:solidFill>
                  <a:srgbClr val="000000"/>
                </a:solidFill>
                <a:latin typeface="PT Sans"/>
              </a:rPr>
              <a:t>   This is the expressive or naturalistic </a:t>
            </a:r>
            <a:r>
              <a:rPr lang="en-US" sz="2899">
                <a:solidFill>
                  <a:srgbClr val="000000"/>
                </a:solidFill>
                <a:latin typeface="PT Sans Bold"/>
              </a:rPr>
              <a:t>use of sound</a:t>
            </a:r>
            <a:r>
              <a:rPr lang="en-US" sz="2899">
                <a:solidFill>
                  <a:srgbClr val="000000"/>
                </a:solidFill>
                <a:latin typeface="PT Sans"/>
              </a:rPr>
              <a:t>. Audio can be diegetic or non-diegetic. The three </a:t>
            </a:r>
          </a:p>
          <a:p>
            <a:pPr>
              <a:lnSpc>
                <a:spcPts val="4059"/>
              </a:lnSpc>
            </a:pPr>
            <a:r>
              <a:rPr lang="en-US" sz="2899">
                <a:solidFill>
                  <a:srgbClr val="000000"/>
                </a:solidFill>
                <a:latin typeface="PT Sans"/>
              </a:rPr>
              <a:t>aspects of audio are </a:t>
            </a:r>
            <a:r>
              <a:rPr lang="en-US" sz="2899">
                <a:solidFill>
                  <a:srgbClr val="000000"/>
                </a:solidFill>
                <a:latin typeface="PT Sans Bold"/>
              </a:rPr>
              <a:t>dialogue, sound effects, and music.</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74608" y="537379"/>
            <a:ext cx="4357618" cy="982643"/>
          </a:xfrm>
          <a:custGeom>
            <a:avLst/>
            <a:gdLst/>
            <a:ahLst/>
            <a:cxnLst/>
            <a:rect l="l" t="t" r="r" b="b"/>
            <a:pathLst>
              <a:path w="4357618" h="982643">
                <a:moveTo>
                  <a:pt x="0" y="0"/>
                </a:moveTo>
                <a:lnTo>
                  <a:pt x="4357618" y="0"/>
                </a:lnTo>
                <a:lnTo>
                  <a:pt x="4357618" y="982642"/>
                </a:lnTo>
                <a:lnTo>
                  <a:pt x="0" y="9826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24912" y="850208"/>
            <a:ext cx="8414630" cy="870571"/>
          </a:xfrm>
          <a:prstGeom prst="rect">
            <a:avLst/>
          </a:prstGeom>
        </p:spPr>
        <p:txBody>
          <a:bodyPr lIns="0" tIns="0" rIns="0" bIns="0" rtlCol="0" anchor="t">
            <a:spAutoFit/>
          </a:bodyPr>
          <a:lstStyle/>
          <a:p>
            <a:pPr>
              <a:lnSpc>
                <a:spcPts val="6718"/>
              </a:lnSpc>
            </a:pPr>
            <a:r>
              <a:rPr lang="en-US" sz="5998">
                <a:solidFill>
                  <a:srgbClr val="000000"/>
                </a:solidFill>
                <a:latin typeface="Lilita One"/>
              </a:rPr>
              <a:t>C. WRITTEN CODES</a:t>
            </a:r>
          </a:p>
        </p:txBody>
      </p:sp>
      <p:sp>
        <p:nvSpPr>
          <p:cNvPr id="4" name="TextBox 4"/>
          <p:cNvSpPr txBox="1"/>
          <p:nvPr/>
        </p:nvSpPr>
        <p:spPr>
          <a:xfrm>
            <a:off x="1028700" y="1644579"/>
            <a:ext cx="13783536" cy="2427256"/>
          </a:xfrm>
          <a:prstGeom prst="rect">
            <a:avLst/>
          </a:prstGeom>
        </p:spPr>
        <p:txBody>
          <a:bodyPr lIns="0" tIns="0" rIns="0" bIns="0" rtlCol="0" anchor="t">
            <a:spAutoFit/>
          </a:bodyPr>
          <a:lstStyle/>
          <a:p>
            <a:pPr>
              <a:lnSpc>
                <a:spcPts val="4814"/>
              </a:lnSpc>
            </a:pPr>
            <a:r>
              <a:rPr lang="en-US" sz="3438">
                <a:solidFill>
                  <a:srgbClr val="000000"/>
                </a:solidFill>
                <a:latin typeface="PT Sans"/>
              </a:rPr>
              <a:t>    Written codes are the </a:t>
            </a:r>
            <a:r>
              <a:rPr lang="en-US" sz="3438">
                <a:solidFill>
                  <a:srgbClr val="000000"/>
                </a:solidFill>
                <a:latin typeface="PT Sans Bold"/>
              </a:rPr>
              <a:t>formal written language</a:t>
            </a:r>
            <a:r>
              <a:rPr lang="en-US" sz="3438">
                <a:solidFill>
                  <a:srgbClr val="000000"/>
                </a:solidFill>
                <a:latin typeface="PT Sans"/>
              </a:rPr>
              <a:t> used in a media product. Just like technical and symbolic codes, written codes can be used to advance a narrative, communicate information about a character or issues and themes in the media product.</a:t>
            </a:r>
          </a:p>
        </p:txBody>
      </p:sp>
      <p:sp>
        <p:nvSpPr>
          <p:cNvPr id="5" name="TextBox 5"/>
          <p:cNvSpPr txBox="1"/>
          <p:nvPr/>
        </p:nvSpPr>
        <p:spPr>
          <a:xfrm>
            <a:off x="1028700" y="6031574"/>
            <a:ext cx="14322158" cy="2422525"/>
          </a:xfrm>
          <a:prstGeom prst="rect">
            <a:avLst/>
          </a:prstGeom>
        </p:spPr>
        <p:txBody>
          <a:bodyPr lIns="0" tIns="0" rIns="0" bIns="0" rtlCol="0" anchor="t">
            <a:spAutoFit/>
          </a:bodyPr>
          <a:lstStyle/>
          <a:p>
            <a:pPr>
              <a:lnSpc>
                <a:spcPts val="5039"/>
              </a:lnSpc>
            </a:pPr>
            <a:r>
              <a:rPr lang="en-US" sz="3599">
                <a:solidFill>
                  <a:srgbClr val="000000"/>
                </a:solidFill>
                <a:latin typeface="PT Sans"/>
              </a:rPr>
              <a:t>Written codes include </a:t>
            </a:r>
            <a:r>
              <a:rPr lang="en-US" sz="3599">
                <a:solidFill>
                  <a:srgbClr val="000000"/>
                </a:solidFill>
                <a:latin typeface="PT Sans Bold"/>
              </a:rPr>
              <a:t>printed language</a:t>
            </a:r>
            <a:r>
              <a:rPr lang="en-US" sz="3599">
                <a:solidFill>
                  <a:srgbClr val="000000"/>
                </a:solidFill>
                <a:latin typeface="PT Sans"/>
              </a:rPr>
              <a:t> which is text you can see within the frame and how it is presented, and also </a:t>
            </a:r>
            <a:r>
              <a:rPr lang="en-US" sz="3599">
                <a:solidFill>
                  <a:srgbClr val="000000"/>
                </a:solidFill>
                <a:latin typeface="PT Sans Bold"/>
              </a:rPr>
              <a:t>spoken language</a:t>
            </a:r>
            <a:r>
              <a:rPr lang="en-US" sz="3599">
                <a:solidFill>
                  <a:srgbClr val="000000"/>
                </a:solidFill>
                <a:latin typeface="PT Sans"/>
              </a:rPr>
              <a:t>, which includes dialogue and song lyrics.</a:t>
            </a:r>
          </a:p>
          <a:p>
            <a:pPr>
              <a:lnSpc>
                <a:spcPts val="4059"/>
              </a:lnSpc>
            </a:pPr>
            <a:endParaRPr lang="en-US" sz="3599">
              <a:solidFill>
                <a:srgbClr val="000000"/>
              </a:solidFill>
              <a:latin typeface="PT Sans"/>
            </a:endParaRPr>
          </a:p>
        </p:txBody>
      </p:sp>
      <p:sp>
        <p:nvSpPr>
          <p:cNvPr id="6" name="TextBox 6"/>
          <p:cNvSpPr txBox="1"/>
          <p:nvPr/>
        </p:nvSpPr>
        <p:spPr>
          <a:xfrm>
            <a:off x="524912" y="5277828"/>
            <a:ext cx="7836231" cy="629921"/>
          </a:xfrm>
          <a:prstGeom prst="rect">
            <a:avLst/>
          </a:prstGeom>
        </p:spPr>
        <p:txBody>
          <a:bodyPr lIns="0" tIns="0" rIns="0" bIns="0" rtlCol="0" anchor="t">
            <a:spAutoFit/>
          </a:bodyPr>
          <a:lstStyle/>
          <a:p>
            <a:pPr>
              <a:lnSpc>
                <a:spcPts val="5179"/>
              </a:lnSpc>
            </a:pPr>
            <a:r>
              <a:rPr lang="en-US" sz="3699">
                <a:solidFill>
                  <a:srgbClr val="D4A276"/>
                </a:solidFill>
                <a:latin typeface="Lilita One"/>
              </a:rPr>
              <a:t>TWO KINDS OF WRITTEN CODES</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BOOST Brown Minimalist Pitch Deck Presentation</dc:title>
  <cp:lastModifiedBy>maryjoyceromano18@gmail.com</cp:lastModifiedBy>
  <cp:revision>2</cp:revision>
  <dcterms:created xsi:type="dcterms:W3CDTF">2006-08-16T00:00:00Z</dcterms:created>
  <dcterms:modified xsi:type="dcterms:W3CDTF">2023-11-19T07:12:44Z</dcterms:modified>
  <dc:identifier>DAFsnJjZjZE</dc:identifier>
</cp:coreProperties>
</file>

<file path=docProps/thumbnail.jpeg>
</file>